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484" r:id="rId2"/>
    <p:sldId id="486" r:id="rId3"/>
    <p:sldId id="491" r:id="rId4"/>
    <p:sldId id="489" r:id="rId5"/>
    <p:sldId id="448" r:id="rId6"/>
    <p:sldId id="462" r:id="rId7"/>
    <p:sldId id="442" r:id="rId8"/>
    <p:sldId id="443" r:id="rId9"/>
    <p:sldId id="449" r:id="rId10"/>
    <p:sldId id="450" r:id="rId11"/>
    <p:sldId id="431" r:id="rId12"/>
    <p:sldId id="452" r:id="rId13"/>
    <p:sldId id="487" r:id="rId14"/>
    <p:sldId id="453" r:id="rId15"/>
    <p:sldId id="445" r:id="rId16"/>
    <p:sldId id="454" r:id="rId17"/>
    <p:sldId id="456" r:id="rId18"/>
    <p:sldId id="455" r:id="rId19"/>
    <p:sldId id="457" r:id="rId20"/>
    <p:sldId id="458" r:id="rId21"/>
    <p:sldId id="460" r:id="rId22"/>
    <p:sldId id="459" r:id="rId23"/>
    <p:sldId id="481" r:id="rId24"/>
    <p:sldId id="471" r:id="rId25"/>
    <p:sldId id="472" r:id="rId26"/>
    <p:sldId id="485" r:id="rId27"/>
    <p:sldId id="476" r:id="rId28"/>
    <p:sldId id="478" r:id="rId29"/>
    <p:sldId id="479" r:id="rId30"/>
    <p:sldId id="480" r:id="rId31"/>
    <p:sldId id="490" r:id="rId32"/>
    <p:sldId id="44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>
      <p:cViewPr varScale="1">
        <p:scale>
          <a:sx n="119" d="100"/>
          <a:sy n="119" d="100"/>
        </p:scale>
        <p:origin x="19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B1D2-4D57-416E-8BD1-3DACB5B914D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59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cap="small" dirty="0">
                <a:latin typeface="+mj-lt"/>
                <a:cs typeface="Cambria"/>
              </a:rPr>
              <a:t>Coin</a:t>
            </a:r>
          </a:p>
          <a:p>
            <a:pPr marL="0" indent="0">
              <a:buNone/>
            </a:pPr>
            <a:r>
              <a:rPr lang="en-US" dirty="0"/>
              <a:t>A piece of metal (or, rarely, of some other material) certified by a mark or marks upon it to be of a definite exchange value, and issued by governmental authority to be used as money; also, such pieces collectively.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cap="small" dirty="0">
                <a:latin typeface="+mj-lt"/>
                <a:cs typeface="Cambria"/>
              </a:rPr>
              <a:t>Money</a:t>
            </a:r>
          </a:p>
          <a:p>
            <a:pPr marL="0" indent="0">
              <a:buNone/>
            </a:pPr>
            <a:r>
              <a:rPr lang="en-US" dirty="0"/>
              <a:t>It is a </a:t>
            </a:r>
            <a:r>
              <a:rPr lang="en-US" i="1" dirty="0"/>
              <a:t>means of exchange</a:t>
            </a:r>
            <a:r>
              <a:rPr lang="en-US" dirty="0"/>
              <a:t> if people make payments for goods and services; it is a </a:t>
            </a:r>
            <a:r>
              <a:rPr lang="en-US" i="1" dirty="0"/>
              <a:t>means of payment</a:t>
            </a:r>
            <a:r>
              <a:rPr lang="en-US" dirty="0"/>
              <a:t>, if people pay taxes, rents and penalties; it is a </a:t>
            </a:r>
            <a:r>
              <a:rPr lang="en-US" i="1" dirty="0"/>
              <a:t>store of value</a:t>
            </a:r>
            <a:r>
              <a:rPr lang="en-US" dirty="0"/>
              <a:t>, if people keep it in a treasure box, display it at home, or put it in a bank account; and it is a </a:t>
            </a:r>
            <a:r>
              <a:rPr lang="en-US" i="1" dirty="0"/>
              <a:t>unit of account</a:t>
            </a:r>
            <a:r>
              <a:rPr lang="en-US" dirty="0"/>
              <a:t>, if people compare the value of different goods on the basis of that medium, or account for debts, future payments, and so on.</a:t>
            </a:r>
          </a:p>
        </p:txBody>
      </p:sp>
    </p:spTree>
    <p:extLst>
      <p:ext uri="{BB962C8B-B14F-4D97-AF65-F5344CB8AC3E}">
        <p14:creationId xmlns:p14="http://schemas.microsoft.com/office/powerpoint/2010/main" val="174680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362200"/>
            <a:ext cx="2124042" cy="2124042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49" y="2362200"/>
            <a:ext cx="2124042" cy="2124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8063" y="4724400"/>
            <a:ext cx="3777972" cy="1600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Bronze semis, Rome, Italy, c. 265-242 BCE; </a:t>
            </a:r>
            <a:r>
              <a:rPr lang="en-US" dirty="0" err="1"/>
              <a:t>obv</a:t>
            </a:r>
            <a:r>
              <a:rPr lang="en-US" dirty="0"/>
              <a:t>.: bull l., denomination mark S below; rev.: wheel with six spokes, denomination mark 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 err="1">
                <a:latin typeface="Cambria"/>
                <a:cs typeface="Cambria"/>
              </a:rPr>
              <a:t>Aes</a:t>
            </a:r>
            <a:r>
              <a:rPr lang="en-US" b="1" cap="small" dirty="0">
                <a:latin typeface="Cambria"/>
                <a:cs typeface="Cambria"/>
              </a:rPr>
              <a:t> Grave</a:t>
            </a:r>
            <a:br>
              <a:rPr lang="en-US" b="1" cap="small" dirty="0">
                <a:latin typeface="Cambria"/>
                <a:cs typeface="Cambria"/>
              </a:rPr>
            </a:br>
            <a:r>
              <a:rPr lang="en-US" sz="2200" cap="small" dirty="0">
                <a:cs typeface="Cambria"/>
              </a:rPr>
              <a:t>(~136 </a:t>
            </a:r>
            <a:r>
              <a:rPr lang="en-US" sz="2200" dirty="0">
                <a:cs typeface="Cambria"/>
              </a:rPr>
              <a:t>g)</a:t>
            </a:r>
            <a:endParaRPr lang="en-US" sz="2200" b="1" cap="small" dirty="0">
              <a:latin typeface="Cambria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852" y="4724400"/>
            <a:ext cx="3777972" cy="198120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en-US" dirty="0"/>
              <a:t>Bronze semis, Rome, Italy, c. 230-226 BCE; </a:t>
            </a:r>
            <a:r>
              <a:rPr lang="en-US" dirty="0" err="1"/>
              <a:t>obv</a:t>
            </a:r>
            <a:r>
              <a:rPr lang="en-US" dirty="0"/>
              <a:t>.: head of Minerva r., wearing Corinthian helmet, club behind, denomination mark S below; rev.: head of Minerva l., wearing Corinthian helmet, club behind, denomination mark S below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652" y="2286000"/>
            <a:ext cx="2200242" cy="2200242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652" y="2286000"/>
            <a:ext cx="2209148" cy="220914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8200" y="3657600"/>
            <a:ext cx="7650509" cy="837548"/>
            <a:chOff x="838200" y="3657600"/>
            <a:chExt cx="7650509" cy="837548"/>
          </a:xfrm>
        </p:grpSpPr>
        <p:sp>
          <p:nvSpPr>
            <p:cNvPr id="5" name="Oval 4"/>
            <p:cNvSpPr/>
            <p:nvPr/>
          </p:nvSpPr>
          <p:spPr>
            <a:xfrm>
              <a:off x="838200" y="3657600"/>
              <a:ext cx="533400" cy="762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65670" y="3657600"/>
              <a:ext cx="53340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334000" y="3886200"/>
              <a:ext cx="609600" cy="60894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55309" y="3775364"/>
              <a:ext cx="533400" cy="5680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46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Denarius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Plural </a:t>
            </a:r>
            <a:r>
              <a:rPr lang="en-US" i="1" dirty="0"/>
              <a:t>denarii</a:t>
            </a:r>
          </a:p>
          <a:p>
            <a:r>
              <a:rPr lang="en-US" dirty="0"/>
              <a:t>From Latin </a:t>
            </a:r>
            <a:r>
              <a:rPr lang="en-US" i="1" dirty="0" err="1"/>
              <a:t>deni</a:t>
            </a:r>
            <a:r>
              <a:rPr lang="en-US" dirty="0"/>
              <a:t>, meaning ‘having ten,’ because it originally equaled 10 </a:t>
            </a:r>
            <a:r>
              <a:rPr lang="en-US" i="1" dirty="0"/>
              <a:t>asses</a:t>
            </a:r>
          </a:p>
          <a:p>
            <a:r>
              <a:rPr lang="en-US" dirty="0"/>
              <a:t>Many etymological descendants:</a:t>
            </a:r>
          </a:p>
          <a:p>
            <a:pPr lvl="1"/>
            <a:r>
              <a:rPr lang="en-US" dirty="0"/>
              <a:t>Currencies: dinar (common currency in Arab and Slavic countries), </a:t>
            </a:r>
            <a:r>
              <a:rPr lang="en-US" dirty="0" err="1"/>
              <a:t>denar</a:t>
            </a:r>
            <a:r>
              <a:rPr lang="en-US" dirty="0"/>
              <a:t> (Macedonia), denier (old French coin)</a:t>
            </a:r>
          </a:p>
          <a:p>
            <a:pPr lvl="1"/>
            <a:r>
              <a:rPr lang="en-US" dirty="0"/>
              <a:t>Words for money: </a:t>
            </a:r>
            <a:r>
              <a:rPr lang="en-US" dirty="0" err="1"/>
              <a:t>denaro</a:t>
            </a:r>
            <a:r>
              <a:rPr lang="en-US" dirty="0"/>
              <a:t> (Italian), </a:t>
            </a:r>
            <a:r>
              <a:rPr lang="en-US" dirty="0" err="1"/>
              <a:t>dinero</a:t>
            </a:r>
            <a:r>
              <a:rPr lang="en-US" dirty="0"/>
              <a:t> (Spanish), </a:t>
            </a:r>
            <a:r>
              <a:rPr lang="en-US" dirty="0" err="1"/>
              <a:t>dinheiro</a:t>
            </a:r>
            <a:r>
              <a:rPr lang="en-US" dirty="0"/>
              <a:t> (Portuguese), </a:t>
            </a:r>
            <a:r>
              <a:rPr lang="en-US" dirty="0" err="1"/>
              <a:t>denar</a:t>
            </a:r>
            <a:r>
              <a:rPr lang="en-US" dirty="0"/>
              <a:t> (Slovene), diner (Catalan)</a:t>
            </a:r>
          </a:p>
          <a:p>
            <a:pPr lvl="1"/>
            <a:r>
              <a:rPr lang="en-US" dirty="0"/>
              <a:t>‘Penny’ may even derive from Latin </a:t>
            </a:r>
            <a:r>
              <a:rPr lang="en-US" i="1" dirty="0" err="1"/>
              <a:t>deni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825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Chronology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Early denarii found in the destruction layers at </a:t>
            </a:r>
            <a:r>
              <a:rPr lang="en-US" dirty="0" err="1"/>
              <a:t>Morgantina</a:t>
            </a:r>
            <a:r>
              <a:rPr lang="en-US" dirty="0"/>
              <a:t> on Sicily, datable by historical references to 211 BCE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Some Carthaginian coins minted during the invasion of Sicily in 213-211 BCE were struck over denarii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Quadrigati</a:t>
            </a:r>
            <a:r>
              <a:rPr lang="en-US" dirty="0"/>
              <a:t>, the latest pre-denarius Roman coin, occurs in Sicilian hoards with Sicilian coins dating to 216-212 BCE</a:t>
            </a:r>
          </a:p>
        </p:txBody>
      </p:sp>
    </p:spTree>
    <p:extLst>
      <p:ext uri="{BB962C8B-B14F-4D97-AF65-F5344CB8AC3E}">
        <p14:creationId xmlns:p14="http://schemas.microsoft.com/office/powerpoint/2010/main" val="2702476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Second Punic War (218-201 </a:t>
            </a:r>
            <a:r>
              <a:rPr lang="en-US" b="1" cap="small" dirty="0" err="1">
                <a:latin typeface="Cambria" panose="02040503050406030204" pitchFamily="18" charset="0"/>
              </a:rPr>
              <a:t>bce</a:t>
            </a:r>
            <a:r>
              <a:rPr lang="en-US" b="1" cap="small" dirty="0"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3" y="1414553"/>
            <a:ext cx="7490175" cy="5379013"/>
          </a:xfrm>
        </p:spPr>
      </p:pic>
      <p:cxnSp>
        <p:nvCxnSpPr>
          <p:cNvPr id="5" name="Straight Arrow Connector 4"/>
          <p:cNvCxnSpPr/>
          <p:nvPr/>
        </p:nvCxnSpPr>
        <p:spPr>
          <a:xfrm flipH="1">
            <a:off x="6551428" y="3886200"/>
            <a:ext cx="458972" cy="5334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29400" y="4154269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Tiberius </a:t>
            </a:r>
            <a:r>
              <a:rPr lang="en-US" b="1" dirty="0" err="1">
                <a:solidFill>
                  <a:srgbClr val="00B050"/>
                </a:solidFill>
              </a:rPr>
              <a:t>Sempronius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429000" y="2667000"/>
            <a:ext cx="1828800" cy="914400"/>
          </a:xfrm>
          <a:prstGeom prst="straightConnector1">
            <a:avLst/>
          </a:prstGeom>
          <a:ln w="571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86200" y="3200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Cornelius Scipio, Sr.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931042" y="2209800"/>
            <a:ext cx="1945758" cy="1171353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286000"/>
            <a:ext cx="477579" cy="23697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31042" y="220561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Hannibal</a:t>
            </a:r>
          </a:p>
        </p:txBody>
      </p:sp>
    </p:spTree>
    <p:extLst>
      <p:ext uri="{BB962C8B-B14F-4D97-AF65-F5344CB8AC3E}">
        <p14:creationId xmlns:p14="http://schemas.microsoft.com/office/powerpoint/2010/main" val="17451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The Denarius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37728"/>
            <a:ext cx="2225414" cy="2225414"/>
          </a:xfrm>
        </p:spPr>
      </p:pic>
      <p:sp>
        <p:nvSpPr>
          <p:cNvPr id="7" name="TextBox 6"/>
          <p:cNvSpPr txBox="1"/>
          <p:nvPr/>
        </p:nvSpPr>
        <p:spPr>
          <a:xfrm>
            <a:off x="2533650" y="4529707"/>
            <a:ext cx="40767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209-208 BCE; </a:t>
            </a:r>
            <a:r>
              <a:rPr lang="en-US" dirty="0" err="1"/>
              <a:t>obv</a:t>
            </a:r>
            <a:r>
              <a:rPr lang="en-US" dirty="0"/>
              <a:t>.: helmeted head of Roma r., denomination mark X behind; rev.:  </a:t>
            </a:r>
            <a:r>
              <a:rPr lang="en-US" dirty="0" err="1"/>
              <a:t>Dioscuri</a:t>
            </a:r>
            <a:r>
              <a:rPr lang="en-US" dirty="0"/>
              <a:t> galloping r., mint mark below; legend: ROMA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65376"/>
            <a:ext cx="2362200" cy="236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1828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52999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Denominations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7808944"/>
              </p:ext>
            </p:extLst>
          </p:nvPr>
        </p:nvGraphicFramePr>
        <p:xfrm>
          <a:off x="457200" y="1600200"/>
          <a:ext cx="8229600" cy="2667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Denomination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  <a:r>
                        <a:rPr lang="en-US" baseline="0" dirty="0"/>
                        <a:t> in </a:t>
                      </a:r>
                      <a:r>
                        <a:rPr lang="en-US" i="1" baseline="0" dirty="0"/>
                        <a:t>asses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/>
                        <a:t>Denarius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Roma/</a:t>
                      </a:r>
                      <a:r>
                        <a:rPr lang="en-US" dirty="0" err="1"/>
                        <a:t>Dioscuri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err="1"/>
                        <a:t>Victoriatus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Jupiter/Victory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err="1"/>
                        <a:t>Quinarius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Roma/</a:t>
                      </a:r>
                      <a:r>
                        <a:rPr lang="en-US" dirty="0" err="1"/>
                        <a:t>Dioscuri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dirty="0" err="1"/>
                        <a:t>Sestertius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Roma/</a:t>
                      </a:r>
                      <a:r>
                        <a:rPr lang="en-US" dirty="0" err="1"/>
                        <a:t>Dioscuri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43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Silver Fractions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20" y="2133600"/>
            <a:ext cx="2265486" cy="2265486"/>
          </a:xfrm>
        </p:spPr>
      </p:pic>
      <p:sp>
        <p:nvSpPr>
          <p:cNvPr id="7" name="TextBox 6"/>
          <p:cNvSpPr txBox="1"/>
          <p:nvPr/>
        </p:nvSpPr>
        <p:spPr>
          <a:xfrm>
            <a:off x="457200" y="4537911"/>
            <a:ext cx="40386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</a:t>
            </a:r>
            <a:r>
              <a:rPr lang="en-US" dirty="0" err="1"/>
              <a:t>quinarius</a:t>
            </a:r>
            <a:r>
              <a:rPr lang="en-US" dirty="0"/>
              <a:t>, Rome, Italy, c. 211-210 BCE; </a:t>
            </a:r>
            <a:r>
              <a:rPr lang="en-US" dirty="0" err="1"/>
              <a:t>obv</a:t>
            </a:r>
            <a:r>
              <a:rPr lang="en-US" dirty="0"/>
              <a:t>.: helmeted head of Roma r., denomination mark V behind; rev.:  </a:t>
            </a:r>
            <a:r>
              <a:rPr lang="en-US" dirty="0" err="1"/>
              <a:t>Dioscuri</a:t>
            </a:r>
            <a:r>
              <a:rPr lang="en-US" dirty="0"/>
              <a:t> galloping r., mint mark below; legend: ROMA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20" y="2133600"/>
            <a:ext cx="2254580" cy="2254580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75164"/>
            <a:ext cx="2244436" cy="22444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030683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</a:t>
            </a:r>
            <a:r>
              <a:rPr lang="en-US" dirty="0" err="1"/>
              <a:t>sesterius</a:t>
            </a:r>
            <a:r>
              <a:rPr lang="en-US" dirty="0"/>
              <a:t>, Rome, Italy, c. 211-210 BCE; </a:t>
            </a:r>
            <a:r>
              <a:rPr lang="en-US" dirty="0" err="1"/>
              <a:t>obv</a:t>
            </a:r>
            <a:r>
              <a:rPr lang="en-US" dirty="0"/>
              <a:t>.: helmeted head of Roma r., denomination mark IIS behind; rev.:  </a:t>
            </a:r>
            <a:r>
              <a:rPr lang="en-US" dirty="0" err="1"/>
              <a:t>Dioscuri</a:t>
            </a:r>
            <a:r>
              <a:rPr lang="en-US" dirty="0"/>
              <a:t> galloping r., mint mark below; legend: ROMA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6"/>
          <a:stretch/>
        </p:blipFill>
        <p:spPr>
          <a:xfrm>
            <a:off x="6832600" y="2143696"/>
            <a:ext cx="2082800" cy="23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27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The </a:t>
            </a:r>
            <a:r>
              <a:rPr lang="en-US" b="1" cap="small" dirty="0" err="1">
                <a:latin typeface="Cambria"/>
                <a:cs typeface="Cambria"/>
              </a:rPr>
              <a:t>Victoriatus</a:t>
            </a:r>
            <a:endParaRPr lang="en-US" b="1" cap="small" dirty="0">
              <a:latin typeface="Cambria"/>
              <a:cs typeface="Cambri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37728"/>
            <a:ext cx="2481872" cy="2481872"/>
          </a:xfrm>
        </p:spPr>
      </p:pic>
      <p:sp>
        <p:nvSpPr>
          <p:cNvPr id="7" name="TextBox 6"/>
          <p:cNvSpPr txBox="1"/>
          <p:nvPr/>
        </p:nvSpPr>
        <p:spPr>
          <a:xfrm>
            <a:off x="2533650" y="4529707"/>
            <a:ext cx="40767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</a:t>
            </a:r>
            <a:r>
              <a:rPr lang="en-US" dirty="0" err="1"/>
              <a:t>victoriatus</a:t>
            </a:r>
            <a:r>
              <a:rPr lang="en-US" dirty="0"/>
              <a:t>, Rome, Italy, c. 211-210 BCE; </a:t>
            </a:r>
            <a:r>
              <a:rPr lang="en-US" dirty="0" err="1"/>
              <a:t>obv</a:t>
            </a:r>
            <a:r>
              <a:rPr lang="en-US" dirty="0"/>
              <a:t>.: laureate head of Jupiter r.; rev.:  Victory standing r., crowning a trophy, mint mark below; legend: ROMA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5376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0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Gold and Bronze Issues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4537911"/>
            <a:ext cx="40386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Gold aureus, Rome, Italy, c. 209 BCE; </a:t>
            </a:r>
            <a:r>
              <a:rPr lang="en-US" dirty="0" err="1"/>
              <a:t>obv</a:t>
            </a:r>
            <a:r>
              <a:rPr lang="en-US" dirty="0"/>
              <a:t>.: helmeted head of Mars </a:t>
            </a:r>
            <a:r>
              <a:rPr lang="en-US" dirty="0" err="1"/>
              <a:t>r</a:t>
            </a:r>
            <a:r>
              <a:rPr lang="en-US" dirty="0"/>
              <a:t>., denomination mark X below; rev.:  eagle standing </a:t>
            </a:r>
            <a:r>
              <a:rPr lang="en-US" dirty="0" err="1"/>
              <a:t>r</a:t>
            </a:r>
            <a:r>
              <a:rPr lang="en-US" dirty="0"/>
              <a:t>., clutching lightning bolt; mint mark front; legend: ROMA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41764"/>
            <a:ext cx="2777836" cy="27778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106883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Bronze as, Rome, Italy, c. 169-158 BCE; </a:t>
            </a:r>
            <a:r>
              <a:rPr lang="en-US" dirty="0" err="1"/>
              <a:t>obv</a:t>
            </a:r>
            <a:r>
              <a:rPr lang="en-US" dirty="0"/>
              <a:t>.: laureate head of Janus; rev.:  ship prow </a:t>
            </a:r>
            <a:r>
              <a:rPr lang="en-US" dirty="0" err="1"/>
              <a:t>r</a:t>
            </a:r>
            <a:r>
              <a:rPr lang="en-US" dirty="0"/>
              <a:t>.; legend: ROMA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22" y="1676400"/>
            <a:ext cx="2672478" cy="2672478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000" y="2511349"/>
            <a:ext cx="3740444" cy="1830322"/>
          </a:xfrm>
        </p:spPr>
      </p:pic>
    </p:spTree>
    <p:extLst>
      <p:ext uri="{BB962C8B-B14F-4D97-AF65-F5344CB8AC3E}">
        <p14:creationId xmlns:p14="http://schemas.microsoft.com/office/powerpoint/2010/main" val="252812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Janus</a:t>
            </a:r>
          </a:p>
        </p:txBody>
      </p:sp>
      <p:pic>
        <p:nvPicPr>
          <p:cNvPr id="16" name="Content Placeholder 15" descr="Janus1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6981" t="445" r="22642" b="1441"/>
          <a:stretch>
            <a:fillRect/>
          </a:stretch>
        </p:blipFill>
        <p:spPr>
          <a:xfrm>
            <a:off x="517769" y="1600200"/>
            <a:ext cx="3688862" cy="4495800"/>
          </a:xfrm>
        </p:spPr>
      </p:pic>
      <p:pic>
        <p:nvPicPr>
          <p:cNvPr id="17" name="Content Placeholder 16" descr="Sesterce_temple_janus.JPG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5895" b="-58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812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Obverse</a:t>
            </a:r>
          </a:p>
          <a:p>
            <a:pPr lvl="1"/>
            <a:r>
              <a:rPr lang="en-US" dirty="0"/>
              <a:t>The ‘front’ side of a coin, usually featuring a head</a:t>
            </a:r>
          </a:p>
          <a:p>
            <a:r>
              <a:rPr lang="en-US" dirty="0"/>
              <a:t>Reverse</a:t>
            </a:r>
          </a:p>
          <a:p>
            <a:pPr lvl="1"/>
            <a:r>
              <a:rPr lang="en-US" dirty="0"/>
              <a:t>The ‘back’ side of a coin</a:t>
            </a:r>
          </a:p>
          <a:p>
            <a:r>
              <a:rPr lang="en-US" dirty="0"/>
              <a:t>Legend</a:t>
            </a:r>
          </a:p>
          <a:p>
            <a:pPr lvl="1"/>
            <a:r>
              <a:rPr lang="en-US" dirty="0"/>
              <a:t>An inscription on a coin</a:t>
            </a:r>
          </a:p>
          <a:p>
            <a:r>
              <a:rPr lang="en-US" dirty="0"/>
              <a:t>Denomination</a:t>
            </a:r>
          </a:p>
          <a:p>
            <a:pPr lvl="1"/>
            <a:r>
              <a:rPr lang="en-US" dirty="0"/>
              <a:t>The value of a coin</a:t>
            </a:r>
          </a:p>
        </p:txBody>
      </p:sp>
    </p:spTree>
    <p:extLst>
      <p:ext uri="{BB962C8B-B14F-4D97-AF65-F5344CB8AC3E}">
        <p14:creationId xmlns:p14="http://schemas.microsoft.com/office/powerpoint/2010/main" val="235753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Re-</a:t>
            </a:r>
            <a:r>
              <a:rPr lang="en-US" b="1" cap="small" dirty="0" err="1">
                <a:latin typeface="Cambria"/>
                <a:cs typeface="Cambria"/>
              </a:rPr>
              <a:t>Tariffered</a:t>
            </a:r>
            <a:r>
              <a:rPr lang="en-US" b="1" cap="small" dirty="0">
                <a:latin typeface="Cambria"/>
                <a:cs typeface="Cambria"/>
              </a:rPr>
              <a:t> Denarius</a:t>
            </a:r>
            <a:br>
              <a:rPr lang="en-US" b="1" cap="small" dirty="0">
                <a:latin typeface="Cambria"/>
                <a:cs typeface="Cambria"/>
              </a:rPr>
            </a:br>
            <a:r>
              <a:rPr lang="en-US" sz="2444" cap="small" dirty="0">
                <a:latin typeface="+mn-lt"/>
                <a:cs typeface=""/>
              </a:rPr>
              <a:t>(</a:t>
            </a:r>
            <a:r>
              <a:rPr lang="en-US" sz="2444" dirty="0" err="1">
                <a:latin typeface="+mn-lt"/>
                <a:cs typeface=""/>
              </a:rPr>
              <a:t>c</a:t>
            </a:r>
            <a:r>
              <a:rPr lang="en-US" sz="2444" cap="small" dirty="0">
                <a:latin typeface="+mn-lt"/>
                <a:cs typeface=""/>
              </a:rPr>
              <a:t>. 141 BCE)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1950445"/>
            <a:ext cx="2377814" cy="2350638"/>
          </a:xfrm>
        </p:spPr>
      </p:pic>
      <p:sp>
        <p:nvSpPr>
          <p:cNvPr id="7" name="TextBox 6"/>
          <p:cNvSpPr txBox="1"/>
          <p:nvPr/>
        </p:nvSpPr>
        <p:spPr>
          <a:xfrm>
            <a:off x="2533650" y="4529707"/>
            <a:ext cx="40767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113-112 BCE; </a:t>
            </a:r>
            <a:r>
              <a:rPr lang="en-US" dirty="0" err="1"/>
              <a:t>obv</a:t>
            </a:r>
            <a:r>
              <a:rPr lang="en-US" dirty="0"/>
              <a:t>.: helmeted head of Roma </a:t>
            </a:r>
            <a:r>
              <a:rPr lang="en-US" dirty="0" err="1"/>
              <a:t>l</a:t>
            </a:r>
            <a:r>
              <a:rPr lang="en-US" dirty="0"/>
              <a:t>., denomination mark crossed X front, crescent above; legend: ROMA; rev.: balloting scene; legend: P. NERVA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878874"/>
            <a:ext cx="2438400" cy="24105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1828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  <p:sp>
        <p:nvSpPr>
          <p:cNvPr id="13" name="Oval 12"/>
          <p:cNvSpPr/>
          <p:nvPr/>
        </p:nvSpPr>
        <p:spPr>
          <a:xfrm>
            <a:off x="2438400" y="2971800"/>
            <a:ext cx="381000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800" y="30480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XVI</a:t>
            </a:r>
          </a:p>
        </p:txBody>
      </p:sp>
    </p:spTree>
    <p:extLst>
      <p:ext uri="{BB962C8B-B14F-4D97-AF65-F5344CB8AC3E}">
        <p14:creationId xmlns:p14="http://schemas.microsoft.com/office/powerpoint/2010/main" val="16529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/>
                <a:cs typeface="Cambria"/>
              </a:rPr>
              <a:t>Mint Organization</a:t>
            </a:r>
          </a:p>
        </p:txBody>
      </p:sp>
      <p:pic>
        <p:nvPicPr>
          <p:cNvPr id="5" name="Content Placeholder 4" descr="Aracoeli-fachada.jp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2642" t="-1205" r="15094" b="-60"/>
          <a:stretch>
            <a:fillRect/>
          </a:stretch>
        </p:blipFill>
        <p:spPr>
          <a:xfrm>
            <a:off x="653143" y="1752600"/>
            <a:ext cx="3735977" cy="3962400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Minting overseen by </a:t>
            </a:r>
            <a:r>
              <a:rPr lang="en-US" i="1" dirty="0" err="1"/>
              <a:t>IIIviri</a:t>
            </a:r>
            <a:r>
              <a:rPr lang="en-US" i="1" dirty="0"/>
              <a:t> </a:t>
            </a:r>
            <a:r>
              <a:rPr lang="en-US" i="1" dirty="0" err="1"/>
              <a:t>monetales</a:t>
            </a:r>
            <a:r>
              <a:rPr lang="en-US" dirty="0"/>
              <a:t> (‘three money men’)</a:t>
            </a:r>
          </a:p>
          <a:p>
            <a:r>
              <a:rPr lang="en-US" dirty="0"/>
              <a:t>Became the </a:t>
            </a:r>
            <a:r>
              <a:rPr lang="en-US" i="1" dirty="0" err="1"/>
              <a:t>IVviri</a:t>
            </a:r>
            <a:r>
              <a:rPr lang="en-US" dirty="0"/>
              <a:t> </a:t>
            </a:r>
            <a:r>
              <a:rPr lang="en-US" i="1" dirty="0" err="1"/>
              <a:t>monetales</a:t>
            </a:r>
            <a:r>
              <a:rPr lang="en-US" dirty="0"/>
              <a:t> (‘four money men’) in 44 BCE</a:t>
            </a:r>
          </a:p>
          <a:p>
            <a:r>
              <a:rPr lang="en-US" dirty="0"/>
              <a:t>Minting took place at or near the Temple of Juno Moneta at the citadel of the Capitoline Hill</a:t>
            </a:r>
          </a:p>
          <a:p>
            <a:pPr lvl="1"/>
            <a:r>
              <a:rPr lang="en-US" dirty="0"/>
              <a:t>Hence ‘money’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 err="1">
                <a:latin typeface="Cambria"/>
                <a:cs typeface="Cambria"/>
              </a:rPr>
              <a:t>Moneyers</a:t>
            </a:r>
            <a:endParaRPr lang="en-US" b="1" cap="small" dirty="0">
              <a:latin typeface="Cambria"/>
              <a:cs typeface="Cambri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20" y="2146546"/>
            <a:ext cx="2265486" cy="2239594"/>
          </a:xfrm>
        </p:spPr>
      </p:pic>
      <p:sp>
        <p:nvSpPr>
          <p:cNvPr id="7" name="TextBox 6"/>
          <p:cNvSpPr txBox="1"/>
          <p:nvPr/>
        </p:nvSpPr>
        <p:spPr>
          <a:xfrm>
            <a:off x="457200" y="4537911"/>
            <a:ext cx="40386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113-112 BCE; </a:t>
            </a:r>
            <a:r>
              <a:rPr lang="en-US" dirty="0" err="1"/>
              <a:t>obv</a:t>
            </a:r>
            <a:r>
              <a:rPr lang="en-US" dirty="0"/>
              <a:t>.: helmeted head of Roma </a:t>
            </a:r>
            <a:r>
              <a:rPr lang="en-US" dirty="0" err="1"/>
              <a:t>l</a:t>
            </a:r>
            <a:r>
              <a:rPr lang="en-US" dirty="0"/>
              <a:t>., denomination mark crossed X front, crescent above; legend: ROMA; rev.: balloting scene; legend: P. NERVA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146483"/>
            <a:ext cx="2254580" cy="2228813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57400"/>
            <a:ext cx="2438400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030683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83-82 BCE; </a:t>
            </a:r>
            <a:r>
              <a:rPr lang="en-US" dirty="0" err="1"/>
              <a:t>obv</a:t>
            </a:r>
            <a:r>
              <a:rPr lang="en-US" dirty="0"/>
              <a:t>.: laureate head of Jupiter r.,; legend: SC; rev.: Victory in </a:t>
            </a:r>
            <a:r>
              <a:rPr lang="en-US" dirty="0" err="1"/>
              <a:t>quadriga</a:t>
            </a:r>
            <a:r>
              <a:rPr lang="en-US" dirty="0"/>
              <a:t> r.; legend: Q ANT[</a:t>
            </a:r>
            <a:r>
              <a:rPr lang="en-US" dirty="0" err="1"/>
              <a:t>onius</a:t>
            </a:r>
            <a:r>
              <a:rPr lang="en-US" dirty="0"/>
              <a:t>] BALB[us] PR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5"/>
          <a:srcRect l="6460"/>
          <a:stretch>
            <a:fillRect/>
          </a:stretch>
        </p:blipFill>
        <p:spPr>
          <a:xfrm>
            <a:off x="6858000" y="2057400"/>
            <a:ext cx="2286000" cy="24438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22860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14478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 = </a:t>
            </a:r>
            <a:r>
              <a:rPr lang="en-US" dirty="0" err="1"/>
              <a:t>Senatus</a:t>
            </a:r>
            <a:r>
              <a:rPr lang="en-US" dirty="0"/>
              <a:t> </a:t>
            </a:r>
            <a:r>
              <a:rPr lang="en-US" dirty="0" err="1"/>
              <a:t>consulto</a:t>
            </a:r>
            <a:endParaRPr lang="en-US" dirty="0"/>
          </a:p>
          <a:p>
            <a:r>
              <a:rPr lang="en-US" dirty="0"/>
              <a:t>Q ANT BALB PR = Quintus Antonius </a:t>
            </a:r>
            <a:r>
              <a:rPr lang="en-US" dirty="0" err="1"/>
              <a:t>Balbus</a:t>
            </a:r>
            <a:r>
              <a:rPr lang="en-US" dirty="0"/>
              <a:t>, praetor</a:t>
            </a:r>
          </a:p>
        </p:txBody>
      </p:sp>
    </p:spTree>
    <p:extLst>
      <p:ext uri="{BB962C8B-B14F-4D97-AF65-F5344CB8AC3E}">
        <p14:creationId xmlns:p14="http://schemas.microsoft.com/office/powerpoint/2010/main" val="10264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Sulla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96351" y="2141220"/>
            <a:ext cx="4351298" cy="4259580"/>
            <a:chOff x="4519065" y="2141220"/>
            <a:chExt cx="4351298" cy="4259580"/>
          </a:xfrm>
        </p:grpSpPr>
        <p:pic>
          <p:nvPicPr>
            <p:cNvPr id="23" name="Content Placeholder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9065" y="2141220"/>
              <a:ext cx="2136765" cy="20574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876800" y="4343400"/>
              <a:ext cx="3429000" cy="20574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dirty="0"/>
                <a:t>Silver denarius, Rome, Italy, c. 82 BCE; </a:t>
              </a:r>
              <a:r>
                <a:rPr lang="en-US" dirty="0" err="1"/>
                <a:t>obv</a:t>
              </a:r>
              <a:r>
                <a:rPr lang="en-US" dirty="0"/>
                <a:t>.: helmeted head of Roma r.; legend: L </a:t>
              </a:r>
              <a:r>
                <a:rPr lang="en-US" dirty="0" err="1"/>
                <a:t>MANLI[ius</a:t>
              </a:r>
              <a:r>
                <a:rPr lang="en-US" dirty="0"/>
                <a:t>] PRO Q; rev.: charioteer in </a:t>
              </a:r>
              <a:r>
                <a:rPr lang="en-US" dirty="0" err="1"/>
                <a:t>quadriga</a:t>
              </a:r>
              <a:r>
                <a:rPr lang="en-US" dirty="0"/>
                <a:t> r. crowned by flying Victory holding caduceus; legend: L SVLLA </a:t>
              </a:r>
              <a:r>
                <a:rPr lang="en-US" dirty="0" err="1"/>
                <a:t>IM[perator</a:t>
              </a:r>
              <a:r>
                <a:rPr lang="en-US" dirty="0"/>
                <a:t>]</a:t>
              </a:r>
            </a:p>
          </p:txBody>
        </p:sp>
        <p:pic>
          <p:nvPicPr>
            <p:cNvPr id="25" name="Content Placeholder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598" y="2141220"/>
              <a:ext cx="2136765" cy="2057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677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Caesar’s Coins</a:t>
            </a:r>
            <a:endParaRPr lang="en-US" cap="small" dirty="0">
              <a:cs typeface="Cambria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31" y="2288641"/>
            <a:ext cx="1998446" cy="20327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287896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AR denarius, Rome, Italy, c. 47-46 BCE; </a:t>
            </a:r>
            <a:r>
              <a:rPr lang="en-US" dirty="0" err="1"/>
              <a:t>obv</a:t>
            </a:r>
            <a:r>
              <a:rPr lang="en-US" dirty="0"/>
              <a:t>.: head of Venus r.; rev.:  Aeneas walking l. carrying palladium and </a:t>
            </a:r>
            <a:r>
              <a:rPr lang="en-US" dirty="0" err="1"/>
              <a:t>Anchises</a:t>
            </a:r>
            <a:r>
              <a:rPr lang="en-US" dirty="0"/>
              <a:t>; legend: CAESAR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4" y="2243665"/>
            <a:ext cx="2191535" cy="2122658"/>
          </a:xfrm>
          <a:prstGeom prst="rect">
            <a:avLst/>
          </a:prstGeom>
        </p:spPr>
      </p:pic>
      <p:pic>
        <p:nvPicPr>
          <p:cNvPr id="11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4" y="2318228"/>
            <a:ext cx="1957360" cy="18511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8600" y="4537911"/>
            <a:ext cx="4463539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48-47 BCE; </a:t>
            </a:r>
            <a:r>
              <a:rPr lang="en-US" dirty="0" err="1"/>
              <a:t>obv</a:t>
            </a:r>
            <a:r>
              <a:rPr lang="en-US" dirty="0"/>
              <a:t>.: crowned female head r.; legend: LII; rev.:  trophy with Gallic shield, </a:t>
            </a:r>
            <a:r>
              <a:rPr lang="en-US" dirty="0" err="1"/>
              <a:t>carynx</a:t>
            </a:r>
            <a:r>
              <a:rPr lang="en-US" dirty="0"/>
              <a:t>, axe; legend: CAE SAR</a:t>
            </a:r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25" y="2256237"/>
            <a:ext cx="2000360" cy="209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23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Fall of Troy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31" y="1828800"/>
            <a:ext cx="6694938" cy="4648200"/>
          </a:xfrm>
        </p:spPr>
      </p:pic>
    </p:spTree>
    <p:extLst>
      <p:ext uri="{BB962C8B-B14F-4D97-AF65-F5344CB8AC3E}">
        <p14:creationId xmlns:p14="http://schemas.microsoft.com/office/powerpoint/2010/main" val="202427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Caesar the Dictator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232" y="1937728"/>
            <a:ext cx="2190949" cy="2225414"/>
          </a:xfrm>
        </p:spPr>
      </p:pic>
      <p:sp>
        <p:nvSpPr>
          <p:cNvPr id="7" name="TextBox 6"/>
          <p:cNvSpPr txBox="1"/>
          <p:nvPr/>
        </p:nvSpPr>
        <p:spPr>
          <a:xfrm>
            <a:off x="2533650" y="4529707"/>
            <a:ext cx="40767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Rome, Italy, c. 44 BCE; </a:t>
            </a:r>
            <a:r>
              <a:rPr lang="en-US" dirty="0" err="1"/>
              <a:t>obv</a:t>
            </a:r>
            <a:r>
              <a:rPr lang="en-US" dirty="0"/>
              <a:t>.: veiled head of Caesar r.; legend: CAESAR DICT PERPETVO; rev.: Venus standing l. holding scepter and Victory; legend: P SEPVLLIVS MACER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1623"/>
            <a:ext cx="2362200" cy="23097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62200" y="18288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90632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Brutus</a:t>
            </a:r>
            <a:endParaRPr lang="en-US" cap="small" dirty="0">
              <a:cs typeface="Cambri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69395"/>
            <a:ext cx="1856413" cy="1851110"/>
          </a:xfrm>
        </p:spPr>
      </p:pic>
      <p:sp>
        <p:nvSpPr>
          <p:cNvPr id="7" name="TextBox 6"/>
          <p:cNvSpPr txBox="1"/>
          <p:nvPr/>
        </p:nvSpPr>
        <p:spPr>
          <a:xfrm>
            <a:off x="2340231" y="4537911"/>
            <a:ext cx="4463539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Greece(?), c. 43-42 BCE; </a:t>
            </a:r>
            <a:r>
              <a:rPr lang="en-US" dirty="0" err="1"/>
              <a:t>obv</a:t>
            </a:r>
            <a:r>
              <a:rPr lang="en-US" dirty="0"/>
              <a:t>.: head of Brutus r.; legend: </a:t>
            </a:r>
            <a:r>
              <a:rPr lang="en-US" dirty="0" err="1"/>
              <a:t>BRVT[us</a:t>
            </a:r>
            <a:r>
              <a:rPr lang="en-US" dirty="0"/>
              <a:t>] </a:t>
            </a:r>
            <a:r>
              <a:rPr lang="en-US" dirty="0" err="1"/>
              <a:t>IMP[erator</a:t>
            </a:r>
            <a:r>
              <a:rPr lang="en-US" dirty="0"/>
              <a:t>] L. </a:t>
            </a:r>
            <a:r>
              <a:rPr lang="en-US" dirty="0" err="1"/>
              <a:t>PLAET[us</a:t>
            </a:r>
            <a:r>
              <a:rPr lang="en-US" dirty="0"/>
              <a:t>] </a:t>
            </a:r>
            <a:r>
              <a:rPr lang="en-US" dirty="0" err="1"/>
              <a:t>CEST[us</a:t>
            </a:r>
            <a:r>
              <a:rPr lang="en-US" dirty="0"/>
              <a:t>]; rev.:  freedman’s cap between daggers; legend: EID MAR (the ides of March)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10" y="2303350"/>
            <a:ext cx="2000360" cy="198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93851" y="230335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7156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The Second Triumvirate</a:t>
            </a:r>
            <a:br>
              <a:rPr lang="en-US" b="1" cap="small" dirty="0">
                <a:latin typeface="Cambria" panose="02040503050406030204" pitchFamily="18" charset="0"/>
              </a:rPr>
            </a:br>
            <a:r>
              <a:rPr lang="en-US" sz="2400" cap="small" dirty="0"/>
              <a:t>(44-31 </a:t>
            </a:r>
            <a:r>
              <a:rPr lang="en-US" sz="2400" cap="small" dirty="0" err="1"/>
              <a:t>bce</a:t>
            </a:r>
            <a:r>
              <a:rPr lang="en-US" sz="2400" cap="small" dirty="0"/>
              <a:t>)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65" y="2163383"/>
            <a:ext cx="2673469" cy="339959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59" y="2180365"/>
            <a:ext cx="2497082" cy="3365632"/>
          </a:xfrm>
        </p:spPr>
      </p:pic>
    </p:spTree>
    <p:extLst>
      <p:ext uri="{BB962C8B-B14F-4D97-AF65-F5344CB8AC3E}">
        <p14:creationId xmlns:p14="http://schemas.microsoft.com/office/powerpoint/2010/main" val="2906332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The Second Triumvirate</a:t>
            </a:r>
            <a:endParaRPr lang="en-US" cap="small" dirty="0">
              <a:cs typeface="Cambria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7" y="2378399"/>
            <a:ext cx="4061363" cy="2041201"/>
          </a:xfrm>
        </p:spPr>
      </p:pic>
      <p:sp>
        <p:nvSpPr>
          <p:cNvPr id="7" name="TextBox 6"/>
          <p:cNvSpPr txBox="1"/>
          <p:nvPr/>
        </p:nvSpPr>
        <p:spPr>
          <a:xfrm>
            <a:off x="152399" y="4537911"/>
            <a:ext cx="4463539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Gold aureus, mobile mint, c. 41 BCE; </a:t>
            </a:r>
            <a:r>
              <a:rPr lang="en-US" dirty="0" err="1"/>
              <a:t>obv</a:t>
            </a:r>
            <a:r>
              <a:rPr lang="en-US" dirty="0"/>
              <a:t>.: head of Mark Antony r.; legend: M </a:t>
            </a:r>
            <a:r>
              <a:rPr lang="en-US" dirty="0" err="1"/>
              <a:t>ANT[ony</a:t>
            </a:r>
            <a:r>
              <a:rPr lang="en-US" dirty="0"/>
              <a:t>] </a:t>
            </a:r>
            <a:r>
              <a:rPr lang="en-US" dirty="0" err="1"/>
              <a:t>IMP[erator</a:t>
            </a:r>
            <a:r>
              <a:rPr lang="en-US" dirty="0"/>
              <a:t>] </a:t>
            </a:r>
            <a:r>
              <a:rPr lang="en-US" dirty="0" err="1"/>
              <a:t>AVG[ustus</a:t>
            </a:r>
            <a:r>
              <a:rPr lang="en-US" dirty="0"/>
              <a:t>] III VIR R P C M </a:t>
            </a:r>
            <a:r>
              <a:rPr lang="en-US" dirty="0" err="1"/>
              <a:t>BARBAT[us</a:t>
            </a:r>
            <a:r>
              <a:rPr lang="en-US" dirty="0"/>
              <a:t>] Q P; rev.: head of Octavian r.; legend: </a:t>
            </a:r>
            <a:r>
              <a:rPr lang="en-US" dirty="0" err="1"/>
              <a:t>CAES[ar</a:t>
            </a:r>
            <a:r>
              <a:rPr lang="en-US" dirty="0"/>
              <a:t>] </a:t>
            </a:r>
            <a:r>
              <a:rPr lang="en-US" dirty="0" err="1"/>
              <a:t>IMP[erator</a:t>
            </a:r>
            <a:r>
              <a:rPr lang="en-US" dirty="0"/>
              <a:t>] PONT III VIR R P C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244" y="2314384"/>
            <a:ext cx="1932019" cy="1992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287896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mobile mint, c. 41 </a:t>
            </a:r>
            <a:r>
              <a:rPr lang="en-US" dirty="0" err="1"/>
              <a:t>obv</a:t>
            </a:r>
            <a:r>
              <a:rPr lang="en-US" dirty="0"/>
              <a:t>.: head of Mark Antony r.; legend: M </a:t>
            </a:r>
            <a:r>
              <a:rPr lang="en-US" dirty="0" err="1"/>
              <a:t>ANT[ony</a:t>
            </a:r>
            <a:r>
              <a:rPr lang="en-US" dirty="0"/>
              <a:t>] </a:t>
            </a:r>
            <a:r>
              <a:rPr lang="en-US" dirty="0" err="1"/>
              <a:t>IMP[erator</a:t>
            </a:r>
            <a:r>
              <a:rPr lang="en-US" dirty="0"/>
              <a:t>] </a:t>
            </a:r>
            <a:r>
              <a:rPr lang="en-US" dirty="0" err="1"/>
              <a:t>AVG[ustus</a:t>
            </a:r>
            <a:r>
              <a:rPr lang="en-US" dirty="0"/>
              <a:t>] III VIR R P C M </a:t>
            </a:r>
            <a:r>
              <a:rPr lang="en-US" dirty="0" err="1"/>
              <a:t>BARBAT[us</a:t>
            </a:r>
            <a:r>
              <a:rPr lang="en-US" dirty="0"/>
              <a:t>] Q P; rev.: head of Octavian r.; legend: </a:t>
            </a:r>
            <a:r>
              <a:rPr lang="en-US" dirty="0" err="1"/>
              <a:t>CAES[ar</a:t>
            </a:r>
            <a:r>
              <a:rPr lang="en-US" dirty="0"/>
              <a:t>] </a:t>
            </a:r>
            <a:r>
              <a:rPr lang="en-US" dirty="0" err="1"/>
              <a:t>IMP[erator</a:t>
            </a:r>
            <a:r>
              <a:rPr lang="en-US" dirty="0"/>
              <a:t>] PONT III VIR R P C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73" y="2323920"/>
            <a:ext cx="1906927" cy="19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02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274638"/>
            <a:ext cx="3733800" cy="2849562"/>
          </a:xfrm>
        </p:spPr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Coin Production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07929"/>
            <a:ext cx="2057400" cy="589164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05200"/>
            <a:ext cx="1778000" cy="278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24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Antony vs. Octavian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2428131"/>
            <a:ext cx="2350644" cy="1961112"/>
          </a:xfrm>
        </p:spPr>
      </p:pic>
      <p:sp>
        <p:nvSpPr>
          <p:cNvPr id="7" name="TextBox 6"/>
          <p:cNvSpPr txBox="1"/>
          <p:nvPr/>
        </p:nvSpPr>
        <p:spPr>
          <a:xfrm>
            <a:off x="76200" y="4537911"/>
            <a:ext cx="48768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Greece or Egypt(?), c. 32 BCE; </a:t>
            </a:r>
            <a:r>
              <a:rPr lang="en-US" dirty="0" err="1"/>
              <a:t>obv</a:t>
            </a:r>
            <a:r>
              <a:rPr lang="en-US" dirty="0"/>
              <a:t>.: head of Mark Antony r.; legend: [Mark] ANTONI ARMENIA DEVICTA (Armenia defeated); rev.:  diademed head of Cleopatra r. over prow; legend: CLEOPATRAE REGINAE REGVM FILIORVM REGVM (to the kingdom of Queen Cleopatra and her royal children)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88" y="2394538"/>
            <a:ext cx="2436211" cy="1997697"/>
          </a:xfrm>
          <a:prstGeom prst="rect">
            <a:avLst/>
          </a:prstGeom>
        </p:spPr>
      </p:pic>
      <p:pic>
        <p:nvPicPr>
          <p:cNvPr id="8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54" y="2428131"/>
            <a:ext cx="1944446" cy="19611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7075" y="4537911"/>
            <a:ext cx="40386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denarius, Rome or </a:t>
            </a:r>
            <a:r>
              <a:rPr lang="en-US" dirty="0" err="1"/>
              <a:t>Brundisium</a:t>
            </a:r>
            <a:r>
              <a:rPr lang="en-US" dirty="0"/>
              <a:t>, Italy c. 31-29 BCE; </a:t>
            </a:r>
            <a:r>
              <a:rPr lang="en-US" dirty="0" err="1"/>
              <a:t>obv</a:t>
            </a:r>
            <a:r>
              <a:rPr lang="en-US" dirty="0"/>
              <a:t>.: head of Octavian l.; rev.: Victory standing r. on a globe holding a wreath and palm; legend: CAESAR DIVI F (son of the god)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537" y="2394538"/>
            <a:ext cx="2038463" cy="19976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57075" y="198617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056471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Credit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None/>
            </a:pPr>
            <a:r>
              <a:rPr lang="en-US" sz="2800" dirty="0"/>
              <a:t>“</a:t>
            </a:r>
            <a:r>
              <a:rPr lang="en-US" sz="2800" dirty="0" err="1"/>
              <a:t>Damasippus</a:t>
            </a:r>
            <a:r>
              <a:rPr lang="en-US" sz="2800" dirty="0"/>
              <a:t> is mad in buying old statues;</a:t>
            </a:r>
          </a:p>
          <a:p>
            <a:pPr marL="457200" indent="-457200">
              <a:buNone/>
            </a:pPr>
            <a:r>
              <a:rPr lang="en-US" sz="2800" dirty="0"/>
              <a:t>the creditor of </a:t>
            </a:r>
            <a:r>
              <a:rPr lang="en-US" sz="2800" dirty="0" err="1"/>
              <a:t>Damasippus</a:t>
            </a:r>
            <a:r>
              <a:rPr lang="en-US" sz="2800" dirty="0"/>
              <a:t>, is he sound of mind? Be it so!</a:t>
            </a:r>
          </a:p>
          <a:p>
            <a:pPr marL="457200" indent="-457200">
              <a:buNone/>
            </a:pPr>
            <a:r>
              <a:rPr lang="en-US" sz="2800" dirty="0"/>
              <a:t>But if I say to you, ‘Take this sum which you need never return to me,’</a:t>
            </a:r>
          </a:p>
          <a:p>
            <a:pPr marL="457200" indent="-457200">
              <a:buNone/>
            </a:pPr>
            <a:r>
              <a:rPr lang="en-US" sz="2800" dirty="0"/>
              <a:t>will you be a madman if you take it? Or will you be more senseless</a:t>
            </a:r>
          </a:p>
          <a:p>
            <a:pPr marL="457200" indent="-457200">
              <a:buNone/>
            </a:pPr>
            <a:r>
              <a:rPr lang="en-US" sz="2800" dirty="0"/>
              <a:t>if you spurn the booty which propitious Mercury </a:t>
            </a:r>
            <a:r>
              <a:rPr lang="en-US" sz="2800"/>
              <a:t>offers?”</a:t>
            </a:r>
            <a:endParaRPr lang="en-US" sz="2800" dirty="0"/>
          </a:p>
          <a:p>
            <a:pPr marL="457200" indent="-457200" algn="r">
              <a:buNone/>
            </a:pPr>
            <a:r>
              <a:rPr lang="en-US" sz="2800" dirty="0"/>
              <a:t>- Horace, </a:t>
            </a:r>
            <a:r>
              <a:rPr lang="en-US" sz="2800" i="1" dirty="0"/>
              <a:t>Satires</a:t>
            </a:r>
            <a:r>
              <a:rPr lang="en-US" sz="2800" dirty="0"/>
              <a:t> 2.3.64-8</a:t>
            </a:r>
          </a:p>
        </p:txBody>
      </p:sp>
    </p:spTree>
    <p:extLst>
      <p:ext uri="{BB962C8B-B14F-4D97-AF65-F5344CB8AC3E}">
        <p14:creationId xmlns:p14="http://schemas.microsoft.com/office/powerpoint/2010/main" val="1164600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>
                <a:latin typeface="Cambria" panose="02040503050406030204" pitchFamily="18" charset="0"/>
              </a:rPr>
              <a:t>Vocab Review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Denarius</a:t>
            </a:r>
          </a:p>
          <a:p>
            <a:r>
              <a:rPr lang="en-US" dirty="0"/>
              <a:t>Juno Moneta</a:t>
            </a:r>
          </a:p>
          <a:p>
            <a:r>
              <a:rPr lang="en-US" dirty="0"/>
              <a:t>Mint</a:t>
            </a:r>
          </a:p>
          <a:p>
            <a:r>
              <a:rPr lang="en-US" dirty="0" err="1"/>
              <a:t>Moneyer</a:t>
            </a:r>
            <a:endParaRPr lang="en-US" dirty="0"/>
          </a:p>
          <a:p>
            <a:r>
              <a:rPr lang="en-US" dirty="0" err="1"/>
              <a:t>Aes</a:t>
            </a:r>
            <a:r>
              <a:rPr lang="en-US" dirty="0"/>
              <a:t> </a:t>
            </a:r>
            <a:r>
              <a:rPr lang="en-US"/>
              <a:t>signatum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Invention of Coinage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43" y="2057400"/>
            <a:ext cx="9161724" cy="3581400"/>
          </a:xfrm>
        </p:spPr>
      </p:pic>
      <p:sp>
        <p:nvSpPr>
          <p:cNvPr id="3" name="Oval 2"/>
          <p:cNvSpPr/>
          <p:nvPr/>
        </p:nvSpPr>
        <p:spPr>
          <a:xfrm>
            <a:off x="8077200" y="3886200"/>
            <a:ext cx="2286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327054"/>
            <a:ext cx="1223433" cy="629194"/>
          </a:xfrm>
          <a:prstGeom prst="rect">
            <a:avLst/>
          </a:prstGeom>
        </p:spPr>
      </p:pic>
      <p:pic>
        <p:nvPicPr>
          <p:cNvPr id="6" name="Content Placeholder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37" y="4648200"/>
            <a:ext cx="1193663" cy="630936"/>
          </a:xfrm>
          <a:prstGeom prst="rect">
            <a:avLst/>
          </a:prstGeom>
        </p:spPr>
      </p:pic>
      <p:pic>
        <p:nvPicPr>
          <p:cNvPr id="7" name="Content Placeholder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19" y="2863488"/>
            <a:ext cx="1415562" cy="63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/>
                <a:cs typeface="Cambria"/>
              </a:rPr>
              <a:t>Syracuse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90354"/>
            <a:ext cx="3733800" cy="1920240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34" y="2209800"/>
            <a:ext cx="4383666" cy="2057400"/>
          </a:xfrm>
        </p:spPr>
      </p:pic>
      <p:sp>
        <p:nvSpPr>
          <p:cNvPr id="8" name="TextBox 7"/>
          <p:cNvSpPr txBox="1"/>
          <p:nvPr/>
        </p:nvSpPr>
        <p:spPr>
          <a:xfrm>
            <a:off x="685800" y="4338116"/>
            <a:ext cx="3429000" cy="2057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tetradrachm, Syracuse, Sicily, c. 405-395 BCE; </a:t>
            </a:r>
            <a:r>
              <a:rPr lang="en-US" dirty="0" err="1"/>
              <a:t>obv</a:t>
            </a:r>
            <a:r>
              <a:rPr lang="en-US" dirty="0"/>
              <a:t>.: </a:t>
            </a:r>
            <a:r>
              <a:rPr lang="en-US" dirty="0" err="1"/>
              <a:t>quadriga</a:t>
            </a:r>
            <a:r>
              <a:rPr lang="en-US" dirty="0"/>
              <a:t> l., Nike flying r. crowning charioteer, dolphin below; rev.: Arethusa head l., four dolphins around, legend: ΣYPAKOΣIΩN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343400"/>
            <a:ext cx="3429000" cy="2057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tetradrachm, Syracuse, Sicily, c. 405-395 BCE; </a:t>
            </a:r>
            <a:r>
              <a:rPr lang="en-US" dirty="0" err="1"/>
              <a:t>obv</a:t>
            </a:r>
            <a:r>
              <a:rPr lang="en-US" dirty="0"/>
              <a:t>.: </a:t>
            </a:r>
            <a:r>
              <a:rPr lang="en-US" dirty="0" err="1"/>
              <a:t>quadriga</a:t>
            </a:r>
            <a:r>
              <a:rPr lang="en-US" dirty="0"/>
              <a:t> l., Nike flying r. crowning charioteer, dolphin below; legend: ΣYPAKOΣIΩN; rev.: Arethusa head ¾ l., two dolphins; legend: KIMON</a:t>
            </a:r>
          </a:p>
        </p:txBody>
      </p:sp>
    </p:spTree>
    <p:extLst>
      <p:ext uri="{BB962C8B-B14F-4D97-AF65-F5344CB8AC3E}">
        <p14:creationId xmlns:p14="http://schemas.microsoft.com/office/powerpoint/2010/main" val="269552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/>
                <a:cs typeface="Cambria"/>
              </a:rPr>
              <a:t>Punic Sicily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22318"/>
            <a:ext cx="3733800" cy="185631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96" y="2209800"/>
            <a:ext cx="4082142" cy="2057400"/>
          </a:xfrm>
        </p:spPr>
      </p:pic>
      <p:sp>
        <p:nvSpPr>
          <p:cNvPr id="8" name="TextBox 7"/>
          <p:cNvSpPr txBox="1"/>
          <p:nvPr/>
        </p:nvSpPr>
        <p:spPr>
          <a:xfrm>
            <a:off x="685800" y="4338116"/>
            <a:ext cx="3429000" cy="2057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tetradrachm, Syracuse, Sicily, c. 410-395 BCE; </a:t>
            </a:r>
            <a:r>
              <a:rPr lang="en-US" dirty="0" err="1"/>
              <a:t>obv</a:t>
            </a:r>
            <a:r>
              <a:rPr lang="en-US" dirty="0"/>
              <a:t>.: </a:t>
            </a:r>
            <a:r>
              <a:rPr lang="en-US" dirty="0" err="1"/>
              <a:t>quadriga</a:t>
            </a:r>
            <a:r>
              <a:rPr lang="en-US" dirty="0"/>
              <a:t> l., Forepart of a bridled horse right; legend (in Punic): CARTHAGE; rev.: palm tree with two date clusters; legend (in Punic): THE CAMP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6800" y="4343400"/>
            <a:ext cx="3429000" cy="20574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tetradrachm, Rash </a:t>
            </a:r>
            <a:r>
              <a:rPr lang="en-US" dirty="0" err="1"/>
              <a:t>Melqart</a:t>
            </a:r>
            <a:r>
              <a:rPr lang="en-US" dirty="0"/>
              <a:t>, Sicily, c. 350-300 BCE; </a:t>
            </a:r>
            <a:r>
              <a:rPr lang="en-US" dirty="0" err="1"/>
              <a:t>obv</a:t>
            </a:r>
            <a:r>
              <a:rPr lang="en-US" dirty="0"/>
              <a:t>.: Arethusa head r., four dolphins around; rev.: </a:t>
            </a:r>
            <a:r>
              <a:rPr lang="en-US" dirty="0" err="1"/>
              <a:t>quadriga</a:t>
            </a:r>
            <a:r>
              <a:rPr lang="en-US" dirty="0"/>
              <a:t> l., Nike flying r. crowning charioteer; legend (in Punic): RASH MELQART</a:t>
            </a:r>
          </a:p>
        </p:txBody>
      </p:sp>
    </p:spTree>
    <p:extLst>
      <p:ext uri="{BB962C8B-B14F-4D97-AF65-F5344CB8AC3E}">
        <p14:creationId xmlns:p14="http://schemas.microsoft.com/office/powerpoint/2010/main" val="420018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The Twelve Tables</a:t>
            </a:r>
            <a:br>
              <a:rPr lang="en-US" b="1" cap="small" dirty="0">
                <a:latin typeface="Cambria" pitchFamily="18" charset="0"/>
              </a:rPr>
            </a:br>
            <a:r>
              <a:rPr lang="en-US" sz="2200" cap="small" dirty="0"/>
              <a:t>(c. 450 </a:t>
            </a:r>
            <a:r>
              <a:rPr lang="en-US" sz="2200" cap="small" dirty="0" err="1"/>
              <a:t>bce</a:t>
            </a:r>
            <a:r>
              <a:rPr lang="en-US" sz="2200" cap="small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Table 2, Law 9: “Where anyone secretly cuts down trees belonging to another, he shall pay twenty-five </a:t>
            </a:r>
            <a:r>
              <a:rPr lang="en-US" i="1" dirty="0"/>
              <a:t>asses</a:t>
            </a:r>
            <a:r>
              <a:rPr lang="en-US" dirty="0"/>
              <a:t> for each tree cut down.”</a:t>
            </a:r>
          </a:p>
          <a:p>
            <a:r>
              <a:rPr lang="en-US" dirty="0"/>
              <a:t>Table 3, Law 2: “When anyone collects interest on money loaned at a higher rate per annum than that of the </a:t>
            </a:r>
            <a:r>
              <a:rPr lang="en-US" i="1" dirty="0" err="1"/>
              <a:t>unciæ</a:t>
            </a:r>
            <a:r>
              <a:rPr lang="en-US" i="1" dirty="0"/>
              <a:t> </a:t>
            </a:r>
            <a:r>
              <a:rPr lang="en-US" dirty="0"/>
              <a:t>(i.e., ~10%), he shall pay quadruple the amount by way of penalty.”</a:t>
            </a:r>
          </a:p>
          <a:p>
            <a:r>
              <a:rPr lang="en-US" dirty="0"/>
              <a:t>Table 7, Law 10: “When anyone knocks a tooth out of the gum of a freeman, he shall be fined three hundred </a:t>
            </a:r>
            <a:r>
              <a:rPr lang="en-US" i="1" dirty="0"/>
              <a:t>asses; </a:t>
            </a:r>
            <a:r>
              <a:rPr lang="en-US" dirty="0"/>
              <a:t>if he knocks one out of the gum of a slave, he shall be fined a hundred and fifty </a:t>
            </a:r>
            <a:r>
              <a:rPr lang="en-US" i="1" dirty="0"/>
              <a:t>asses.”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71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 err="1">
                <a:latin typeface="Cambria" panose="02040503050406030204" pitchFamily="18" charset="0"/>
              </a:rPr>
              <a:t>Aes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Signatum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92022"/>
            <a:ext cx="3846328" cy="2718071"/>
          </a:xfr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00199"/>
            <a:ext cx="1905000" cy="2722881"/>
          </a:xfrm>
        </p:spPr>
      </p:pic>
      <p:sp>
        <p:nvSpPr>
          <p:cNvPr id="17" name="TextBox 16"/>
          <p:cNvSpPr txBox="1"/>
          <p:nvPr/>
        </p:nvSpPr>
        <p:spPr>
          <a:xfrm>
            <a:off x="5181600" y="4351421"/>
            <a:ext cx="3429000" cy="189697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Bronze ingot, Rome, Italy, c. 280-250 BCE; </a:t>
            </a:r>
            <a:r>
              <a:rPr lang="en-US" dirty="0" err="1"/>
              <a:t>obv</a:t>
            </a:r>
            <a:r>
              <a:rPr lang="en-US" dirty="0"/>
              <a:t>.: spearhead; rev.: amphora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" y="4427620"/>
            <a:ext cx="3429000" cy="19731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Bronze ingot, Rome, Italy, c. 280-250 BCE; </a:t>
            </a:r>
            <a:r>
              <a:rPr lang="en-US" dirty="0" err="1"/>
              <a:t>obv</a:t>
            </a:r>
            <a:r>
              <a:rPr lang="en-US" dirty="0"/>
              <a:t>.: anchor; rev.: tripod</a:t>
            </a:r>
          </a:p>
          <a:p>
            <a:endParaRPr lang="en-US" dirty="0"/>
          </a:p>
        </p:txBody>
      </p:sp>
      <p:pic>
        <p:nvPicPr>
          <p:cNvPr id="8" name="Content Placeholder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11" y="1574111"/>
            <a:ext cx="1905000" cy="272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28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/>
                <a:cs typeface="Cambria"/>
              </a:rPr>
              <a:t>Early Roman Silver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0" y="2200620"/>
            <a:ext cx="1965110" cy="1976343"/>
          </a:xfrm>
        </p:spPr>
      </p:pic>
      <p:sp>
        <p:nvSpPr>
          <p:cNvPr id="7" name="TextBox 6"/>
          <p:cNvSpPr txBox="1"/>
          <p:nvPr/>
        </p:nvSpPr>
        <p:spPr>
          <a:xfrm>
            <a:off x="152400" y="4537911"/>
            <a:ext cx="4038600" cy="208948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</a:t>
            </a:r>
            <a:r>
              <a:rPr lang="en-US" dirty="0" err="1"/>
              <a:t>didrachm</a:t>
            </a:r>
            <a:r>
              <a:rPr lang="en-US" dirty="0"/>
              <a:t>, Rome, Italy, c. 269-266 BCE; </a:t>
            </a:r>
            <a:r>
              <a:rPr lang="en-US" dirty="0" err="1"/>
              <a:t>obv</a:t>
            </a:r>
            <a:r>
              <a:rPr lang="en-US" dirty="0"/>
              <a:t>.: head of Hercules r.; rev.:  she-wolf r., suckling twins; legend: ROMANO</a:t>
            </a: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36" y="2141804"/>
            <a:ext cx="2093976" cy="2093976"/>
          </a:xfrm>
          <a:prstGeom prst="rect">
            <a:avLst/>
          </a:prstGeom>
        </p:spPr>
      </p:pic>
      <p:pic>
        <p:nvPicPr>
          <p:cNvPr id="5" name="Content Placeholder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3"/>
          <a:stretch/>
        </p:blipFill>
        <p:spPr>
          <a:xfrm>
            <a:off x="4572000" y="1987405"/>
            <a:ext cx="2244436" cy="24497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8517" y="4537911"/>
            <a:ext cx="4287896" cy="17526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dirty="0"/>
              <a:t>Silver </a:t>
            </a:r>
            <a:r>
              <a:rPr lang="en-US" dirty="0" err="1"/>
              <a:t>didrachm</a:t>
            </a:r>
            <a:r>
              <a:rPr lang="en-US" dirty="0"/>
              <a:t>, Rome, Italy, c. 241-235 BCE; </a:t>
            </a:r>
            <a:r>
              <a:rPr lang="en-US" dirty="0" err="1"/>
              <a:t>obv</a:t>
            </a:r>
            <a:r>
              <a:rPr lang="en-US" dirty="0"/>
              <a:t>.: head of Mars r., wearing Corinthian helmet; rev.:  horse’s head r.; legend: ROMA</a:t>
            </a:r>
          </a:p>
        </p:txBody>
      </p:sp>
      <p:pic>
        <p:nvPicPr>
          <p:cNvPr id="12" name="Content Placeholder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/>
          <a:stretch/>
        </p:blipFill>
        <p:spPr>
          <a:xfrm>
            <a:off x="6816436" y="2082182"/>
            <a:ext cx="2327564" cy="24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41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7198</TotalTime>
  <Words>1883</Words>
  <Application>Microsoft Macintosh PowerPoint</Application>
  <PresentationFormat>On-screen Show (4:3)</PresentationFormat>
  <Paragraphs>133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Cambria</vt:lpstr>
      <vt:lpstr>Office Theme</vt:lpstr>
      <vt:lpstr>Definitions</vt:lpstr>
      <vt:lpstr>Terms</vt:lpstr>
      <vt:lpstr>Coin Production</vt:lpstr>
      <vt:lpstr>The Invention of Coinage</vt:lpstr>
      <vt:lpstr>Syracuse</vt:lpstr>
      <vt:lpstr>Punic Sicily</vt:lpstr>
      <vt:lpstr>The Twelve Tables (c. 450 bce)</vt:lpstr>
      <vt:lpstr>Aes Signatum</vt:lpstr>
      <vt:lpstr>Early Roman Silver</vt:lpstr>
      <vt:lpstr>Aes Grave (~136 g)</vt:lpstr>
      <vt:lpstr>The Denarius</vt:lpstr>
      <vt:lpstr>Chronology</vt:lpstr>
      <vt:lpstr>Second Punic War (218-201 bce)</vt:lpstr>
      <vt:lpstr>The Denarius</vt:lpstr>
      <vt:lpstr>Denominations</vt:lpstr>
      <vt:lpstr>Silver Fractions</vt:lpstr>
      <vt:lpstr>The Victoriatus</vt:lpstr>
      <vt:lpstr>Gold and Bronze Issues</vt:lpstr>
      <vt:lpstr>Janus</vt:lpstr>
      <vt:lpstr>Re-Tariffered Denarius (c. 141 BCE)</vt:lpstr>
      <vt:lpstr>Mint Organization</vt:lpstr>
      <vt:lpstr>Moneyers</vt:lpstr>
      <vt:lpstr>Sulla</vt:lpstr>
      <vt:lpstr>Caesar’s Coins</vt:lpstr>
      <vt:lpstr>The Fall of Troy</vt:lpstr>
      <vt:lpstr>Caesar the Dictator</vt:lpstr>
      <vt:lpstr>Brutus</vt:lpstr>
      <vt:lpstr>The Second Triumvirate (44-31 bce)</vt:lpstr>
      <vt:lpstr>The Second Triumvirate</vt:lpstr>
      <vt:lpstr>Antony vs. Octavian</vt:lpstr>
      <vt:lpstr>Credit</vt:lpstr>
      <vt:lpstr>Vocab Review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1932</cp:revision>
  <dcterms:created xsi:type="dcterms:W3CDTF">2013-11-08T15:40:00Z</dcterms:created>
  <dcterms:modified xsi:type="dcterms:W3CDTF">2025-10-22T17:42:06Z</dcterms:modified>
</cp:coreProperties>
</file>